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79" r:id="rId3"/>
    <p:sldId id="257" r:id="rId4"/>
    <p:sldId id="298" r:id="rId5"/>
    <p:sldId id="260" r:id="rId6"/>
    <p:sldId id="292" r:id="rId7"/>
    <p:sldId id="258" r:id="rId8"/>
    <p:sldId id="304" r:id="rId9"/>
    <p:sldId id="319" r:id="rId10"/>
    <p:sldId id="3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8" autoAdjust="0"/>
    <p:restoredTop sz="92634" autoAdjust="0"/>
  </p:normalViewPr>
  <p:slideViewPr>
    <p:cSldViewPr snapToGrid="0">
      <p:cViewPr varScale="1">
        <p:scale>
          <a:sx n="82" d="100"/>
          <a:sy n="82" d="100"/>
        </p:scale>
        <p:origin x="378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80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B2C97-4695-48DA-84AF-980615779320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1C397-2E0A-4EFC-A3F2-D511914FF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2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Determination of rock parameters by lab tests, </a:t>
            </a:r>
            <a:r>
              <a:rPr lang="en-US" dirty="0" err="1"/>
              <a:t>insitu</a:t>
            </a:r>
            <a:r>
              <a:rPr lang="en-US" dirty="0"/>
              <a:t> tests, geological classifications……..in addition of empirical and analytical use numerical modelling too……support modifications as the excavation proceeds as required by the ground condition (economic support)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CC8C2E-25EA-4A6E-AF8D-F90F1CA1083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58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major focus of this study is to design supports through numerical modeling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1C397-2E0A-4EFC-A3F2-D511914FFC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8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Removal of RRS </a:t>
            </a:r>
            <a:r>
              <a:rPr lang="en-US" dirty="0" err="1"/>
              <a:t>suppprt</a:t>
            </a:r>
            <a:endParaRPr lang="en-US" dirty="0"/>
          </a:p>
          <a:p>
            <a:r>
              <a:rPr lang="en-US" dirty="0"/>
              <a:t>Inclusion of concrete and steel ribs, </a:t>
            </a:r>
            <a:r>
              <a:rPr lang="en-US" dirty="0" err="1"/>
              <a:t>forepole</a:t>
            </a:r>
            <a:endParaRPr lang="en-US" dirty="0"/>
          </a:p>
          <a:p>
            <a:r>
              <a:rPr lang="en-US" dirty="0"/>
              <a:t>Support class 2 not places (applies to span/ESR value&gt;10)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31C397-2E0A-4EFC-A3F2-D511914FFCE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50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82388"/>
            <a:ext cx="9144000" cy="1210516"/>
          </a:xfrm>
        </p:spPr>
        <p:txBody>
          <a:bodyPr anchor="b">
            <a:normAutofit/>
          </a:bodyPr>
          <a:lstStyle>
            <a:lvl1pPr algn="ctr">
              <a:defRPr sz="4000">
                <a:latin typeface="Century" panose="020406040505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673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Century" panose="020406040505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411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4263E-A18E-40E3-9D78-5B5F52F9E569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7CFEF-89C3-4029-A7CC-0B3CE9A176DD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52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D4D77-A431-4AC1-9EA4-1B18C59E41AA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4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D30D-0F4B-4851-87FF-3847F1642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69D91-E168-45C3-8DD5-B439D0354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B0A42-C06F-4AD6-AEC4-6E9E303A1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A1FB-EEE3-4C7B-9351-6D9501213E7D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9C9D3-4B7F-410C-9E2D-97B3E611C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81E7F-BC8A-4451-91D0-FA93C6F4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E30F1-47AE-4F53-B9C1-33A14D6F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48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DDEB-A43E-4226-BF73-49F393C17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F0D65-D81E-411E-8145-F430EB340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7E1C2-6F92-4BAD-BC70-764119DC2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537A-AC67-4717-A7C4-FC7406FAA984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625E1-6E54-410A-B313-C2F02C4CE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62AE9-32EF-4A67-A7C3-DA657BAB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88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B306-3FC7-4EAC-ACDF-7217C221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A16F8-B40E-4B1D-B07A-7C70908AA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E1BAC-0359-439B-A3A5-6ED36F52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1F539-FDB8-4A0D-91C1-B78D111961C9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585A5-E1BE-44B6-BC6A-69F20E9F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2F855-742E-4F36-9474-DB202DE2F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85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ACC74-FE1B-4D2C-9CE5-1061AA2D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B18D-1772-4DF6-A0A2-698F30E5A4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5B1902-961B-4EE4-9109-75CCF8247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95356-F510-41A0-BF11-6704F5976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04B03-DD19-491B-A369-694D7E50C104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75BCE-A60E-4D25-80A0-5E32A175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367EB-5DD5-4ADA-9142-206B76AED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502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65479-9BBC-4508-8860-6FDD66F48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53A4-DEC6-4369-82B0-2D38E524C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27016-E741-4325-ACC3-EF168C8B2A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7F70A2-F864-4721-AD57-12B9A939E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321C2-7CFD-4D11-976B-7CBABD0013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145BD3-F6A0-4719-A8B5-00B9B3E15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A39CB-93D7-4DBD-968E-87C5FAD31653}" type="datetime1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5CFB3-121D-4CB5-9A7D-FCE3555BF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47E958-E817-4E7D-A7E7-CA29256D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9075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2A189-988E-4E15-9D59-C565EB1E8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4AC052-FA8D-43A8-8AD6-DC213BC9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F198E-8492-48B3-9016-D17E904B37ED}" type="datetime1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4BD70-221D-4A4C-A0F9-11A2A5BC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9078B3-E6C5-4DF1-AB2C-3BF0693A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805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6BBCBF-DE8C-4371-B155-6E06416CB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33038-7181-4C77-8F86-43CF326AC91D}" type="datetime1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6B8184-D739-4E5A-80A3-8EC99B27E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6C099E-43F0-4F8C-8A8D-D5657F146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99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3655"/>
            <a:ext cx="10515600" cy="5189654"/>
          </a:xfrm>
        </p:spPr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3A959BC-871B-44F9-9596-E1E2FC81D8C4}"/>
              </a:ext>
            </a:extLst>
          </p:cNvPr>
          <p:cNvSpPr/>
          <p:nvPr/>
        </p:nvSpPr>
        <p:spPr>
          <a:xfrm>
            <a:off x="0" y="6340665"/>
            <a:ext cx="12192000" cy="503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ACA20A5-344C-4FD5-945C-A8B1481D836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5" y="6352470"/>
            <a:ext cx="506407" cy="503888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9582F8A-E4CA-4B6B-B613-1F58D4BD6C46}"/>
              </a:ext>
            </a:extLst>
          </p:cNvPr>
          <p:cNvSpPr txBox="1"/>
          <p:nvPr/>
        </p:nvSpPr>
        <p:spPr>
          <a:xfrm>
            <a:off x="3003176" y="6485333"/>
            <a:ext cx="6563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</a:rPr>
              <a:t>Rock Mechanics &amp; Rock Engineering Lab, Department of Civil Engineering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7DDA17A-FE13-4845-AF7D-D446762C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852" y="6456660"/>
            <a:ext cx="1936376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13D6AF0-7E7A-4829-951A-CF875B107E0F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8766" y="6456371"/>
            <a:ext cx="2320834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E2F7AB2-19F4-4D04-AAEB-17C75BAF55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DE017E-55EC-441F-A1A7-7D47FCBB6230}"/>
              </a:ext>
            </a:extLst>
          </p:cNvPr>
          <p:cNvSpPr/>
          <p:nvPr userDrawn="1"/>
        </p:nvSpPr>
        <p:spPr>
          <a:xfrm>
            <a:off x="-11555" y="-820"/>
            <a:ext cx="12192000" cy="7398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FD87786-449A-48DE-981B-E7B7492F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37" y="30806"/>
            <a:ext cx="10515600" cy="696377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31678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F91D4-4970-4A39-9B68-9C7758730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E49DE-2AEE-4277-A97B-08A56E696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CC72E-4EB3-443D-B73A-70C8E28C30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E8DA69-B568-4C3C-8E8D-BC625AD86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07022-6944-4928-9D74-785EB94392D3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EEE401-FD47-4196-B60E-0E0CDE8C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69091-B454-42BE-855D-8D61EDA99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968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A712-42AD-46A4-A490-4888D3CD8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98EA8D-7F89-4489-BE69-8C7FEC009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575AEA-43FF-4B02-A689-2F0F478B73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11F2D-DB21-469E-8DB7-B16257401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8FBC-5A82-407D-8534-A551A9F156E3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34DCEF-B644-4C2B-93C5-A98C94796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365527-0071-4A9B-B4C4-39A590996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426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BB7FD-3CD5-40B7-A58F-93482977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49434E-858C-42A7-890B-E56A0E925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D1C36-F5DE-44AB-B60B-4DB95F94B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D7EBE-04CD-4670-AA22-33C504190FEC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BB18E-2F14-4FD7-BCAF-7F35F33F2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F7E0F-770A-4369-9136-6C5036387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500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30565C-F1E9-4A48-BAD8-CE5FDB94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41E88A-C387-4C27-AD2E-0B4D249BE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641AC-EAD1-4BA2-8924-164D16325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DF9A-BDDD-4E04-933D-BA7B1B9CCE57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CAD5B-D5B4-4569-88B0-791BF0D7A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F4945-A60C-4CC6-8861-40E0684E1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7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17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5137" y="1054139"/>
            <a:ext cx="5181600" cy="4661144"/>
          </a:xfrm>
        </p:spPr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59137" y="1054139"/>
            <a:ext cx="5181600" cy="4661144"/>
          </a:xfrm>
        </p:spPr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A959BC-871B-44F9-9596-E1E2FC81D8C4}"/>
              </a:ext>
            </a:extLst>
          </p:cNvPr>
          <p:cNvSpPr/>
          <p:nvPr userDrawn="1"/>
        </p:nvSpPr>
        <p:spPr>
          <a:xfrm>
            <a:off x="0" y="6340665"/>
            <a:ext cx="12192000" cy="503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ACA20A5-344C-4FD5-945C-A8B1481D83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5" y="6352470"/>
            <a:ext cx="506407" cy="50388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9582F8A-E4CA-4B6B-B613-1F58D4BD6C46}"/>
              </a:ext>
            </a:extLst>
          </p:cNvPr>
          <p:cNvSpPr txBox="1"/>
          <p:nvPr userDrawn="1"/>
        </p:nvSpPr>
        <p:spPr>
          <a:xfrm>
            <a:off x="3003176" y="6485333"/>
            <a:ext cx="6563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</a:rPr>
              <a:t>Rock Mechanics &amp; Rock Engineering Lab, Department of Civil Engineering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7DDA17A-FE13-4845-AF7D-D446762C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852" y="6456660"/>
            <a:ext cx="1936376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13D6AF0-7E7A-4829-951A-CF875B107E0F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8766" y="6456371"/>
            <a:ext cx="2320834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E2F7AB2-19F4-4D04-AAEB-17C75BAF55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DE017E-55EC-441F-A1A7-7D47FCBB6230}"/>
              </a:ext>
            </a:extLst>
          </p:cNvPr>
          <p:cNvSpPr/>
          <p:nvPr userDrawn="1"/>
        </p:nvSpPr>
        <p:spPr>
          <a:xfrm>
            <a:off x="-11555" y="-820"/>
            <a:ext cx="12192000" cy="7398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0FD87786-449A-48DE-981B-E7B7492F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37" y="30806"/>
            <a:ext cx="10515600" cy="696377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436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78467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76360"/>
            <a:ext cx="5157787" cy="3935977"/>
          </a:xfrm>
        </p:spPr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78467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76360"/>
            <a:ext cx="5183188" cy="3935977"/>
          </a:xfrm>
        </p:spPr>
        <p:txBody>
          <a:bodyPr>
            <a:normAutofit/>
          </a:bodyPr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3A959BC-871B-44F9-9596-E1E2FC81D8C4}"/>
              </a:ext>
            </a:extLst>
          </p:cNvPr>
          <p:cNvSpPr/>
          <p:nvPr userDrawn="1"/>
        </p:nvSpPr>
        <p:spPr>
          <a:xfrm>
            <a:off x="0" y="6340665"/>
            <a:ext cx="12192000" cy="503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ACA20A5-344C-4FD5-945C-A8B1481D83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5" y="6352470"/>
            <a:ext cx="506407" cy="50388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79582F8A-E4CA-4B6B-B613-1F58D4BD6C46}"/>
              </a:ext>
            </a:extLst>
          </p:cNvPr>
          <p:cNvSpPr txBox="1"/>
          <p:nvPr userDrawn="1"/>
        </p:nvSpPr>
        <p:spPr>
          <a:xfrm>
            <a:off x="3003176" y="6485333"/>
            <a:ext cx="6563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</a:rPr>
              <a:t>Rock Mechanics &amp; Rock Engineering Lab, Department of Civil Engineering</a:t>
            </a:r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57DDA17A-FE13-4845-AF7D-D446762C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852" y="6456660"/>
            <a:ext cx="1936376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13D6AF0-7E7A-4829-951A-CF875B107E0F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8766" y="6456371"/>
            <a:ext cx="2320834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E2F7AB2-19F4-4D04-AAEB-17C75BAF55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DE017E-55EC-441F-A1A7-7D47FCBB6230}"/>
              </a:ext>
            </a:extLst>
          </p:cNvPr>
          <p:cNvSpPr/>
          <p:nvPr userDrawn="1"/>
        </p:nvSpPr>
        <p:spPr>
          <a:xfrm>
            <a:off x="-11555" y="-820"/>
            <a:ext cx="12192000" cy="7398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0FD87786-449A-48DE-981B-E7B7492F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37" y="30806"/>
            <a:ext cx="10515600" cy="696377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002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A959BC-871B-44F9-9596-E1E2FC81D8C4}"/>
              </a:ext>
            </a:extLst>
          </p:cNvPr>
          <p:cNvSpPr/>
          <p:nvPr userDrawn="1"/>
        </p:nvSpPr>
        <p:spPr>
          <a:xfrm>
            <a:off x="0" y="6340665"/>
            <a:ext cx="12192000" cy="5038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CA20A5-344C-4FD5-945C-A8B1481D83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55" y="6352470"/>
            <a:ext cx="506407" cy="50388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9582F8A-E4CA-4B6B-B613-1F58D4BD6C46}"/>
              </a:ext>
            </a:extLst>
          </p:cNvPr>
          <p:cNvSpPr txBox="1"/>
          <p:nvPr userDrawn="1"/>
        </p:nvSpPr>
        <p:spPr>
          <a:xfrm>
            <a:off x="3003176" y="6485333"/>
            <a:ext cx="65631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</a:rPr>
              <a:t>Rock Mechanics &amp; Rock Engineering Lab, Department of Civil Engineering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57DDA17A-FE13-4845-AF7D-D446762CAE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852" y="6456660"/>
            <a:ext cx="1936376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13D6AF0-7E7A-4829-951A-CF875B107E0F}" type="datetime1">
              <a:rPr lang="en-US" smtClean="0"/>
              <a:pPr/>
              <a:t>2/11/2022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18766" y="6456371"/>
            <a:ext cx="2320834" cy="365125"/>
          </a:xfrm>
        </p:spPr>
        <p:txBody>
          <a:bodyPr/>
          <a:lstStyle>
            <a:lvl1pPr>
              <a:defRPr sz="1100" b="0">
                <a:solidFill>
                  <a:schemeClr val="accent4">
                    <a:lumMod val="40000"/>
                    <a:lumOff val="60000"/>
                  </a:schemeClr>
                </a:solidFill>
                <a:latin typeface="Century" panose="02040604050505020304" pitchFamily="18" charset="0"/>
                <a:cs typeface="Times New Roman" panose="02020603050405020304" pitchFamily="18" charset="0"/>
              </a:defRPr>
            </a:lvl1pPr>
          </a:lstStyle>
          <a:p>
            <a:fld id="{CE2F7AB2-19F4-4D04-AAEB-17C75BAF55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FDE017E-55EC-441F-A1A7-7D47FCBB6230}"/>
              </a:ext>
            </a:extLst>
          </p:cNvPr>
          <p:cNvSpPr/>
          <p:nvPr userDrawn="1"/>
        </p:nvSpPr>
        <p:spPr>
          <a:xfrm>
            <a:off x="-11555" y="-820"/>
            <a:ext cx="12192000" cy="7398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FD87786-449A-48DE-981B-E7B7492F9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37" y="30806"/>
            <a:ext cx="10515600" cy="696377"/>
          </a:xfrm>
        </p:spPr>
        <p:txBody>
          <a:bodyPr>
            <a:normAutofit/>
          </a:bodyPr>
          <a:lstStyle>
            <a:lvl1pPr>
              <a:defRPr sz="3200" b="0">
                <a:solidFill>
                  <a:schemeClr val="tx1">
                    <a:lumMod val="95000"/>
                    <a:lumOff val="5000"/>
                  </a:schemeClr>
                </a:solidFill>
                <a:latin typeface="Century" panose="020406040505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474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986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28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D4DB-9A4C-4E85-9269-923A6252A535}" type="datetime1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2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D6A1-1D68-4E03-B82F-D8D4F9A8A8E4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F7AB2-19F4-4D04-AAEB-17C75BAF5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6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A7373-0D70-4D87-8C57-3098F9B27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5EAE5-9279-430F-A2B3-EE8ADB20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9739-DAAA-4298-96C4-5FAF5C8DCE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A4E0F-241C-4343-BB5C-9BD2EA7F0448}" type="datetime1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67D6A-1AFC-4A74-A172-C880A538A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78736-FEE2-4BC9-8F11-D6C91CE2A4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76D99-B155-4870-BCB9-DAAC3D4BB3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26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33935" y="386302"/>
            <a:ext cx="11524129" cy="1042341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Century" panose="02040604050505020304" pitchFamily="18" charset="0"/>
              </a:rPr>
              <a:t>[Title of Project]</a:t>
            </a:r>
            <a:endParaRPr lang="en-US" sz="3200" dirty="0">
              <a:latin typeface="Century" panose="020406040505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23993" y="4244730"/>
            <a:ext cx="9144001" cy="1833816"/>
          </a:xfrm>
        </p:spPr>
        <p:txBody>
          <a:bodyPr numCol="2">
            <a:noAutofit/>
          </a:bodyPr>
          <a:lstStyle/>
          <a:p>
            <a:pPr algn="l">
              <a:spcAft>
                <a:spcPts val="1200"/>
              </a:spcAft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[Name of Candidate]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[Department]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600"/>
              </a:spcBef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[Roll No/Reg. No]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1200"/>
              </a:spcAft>
            </a:pPr>
            <a:r>
              <a:rPr 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Supervisor:</a:t>
            </a:r>
          </a:p>
          <a:p>
            <a:pPr algn="r">
              <a:spcBef>
                <a:spcPts val="6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[Name of Supervisor]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[Designation of supervisor]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600"/>
              </a:spcBef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Civil Engineering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D8AFFA-CA2F-46C9-8659-DB4A2019A3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200" y="1821662"/>
            <a:ext cx="2027586" cy="202758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471565"/>
            <a:ext cx="12192000" cy="3864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40F258-4132-423D-B969-7620B6A64285}"/>
              </a:ext>
            </a:extLst>
          </p:cNvPr>
          <p:cNvSpPr txBox="1"/>
          <p:nvPr/>
        </p:nvSpPr>
        <p:spPr>
          <a:xfrm>
            <a:off x="4942759" y="6471565"/>
            <a:ext cx="2306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[Date]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4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C084E7-5455-41A0-B1FF-BFCE5D3F2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smtClean="0"/>
              <a:t>Introduction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smtClean="0"/>
              <a:t>Objectives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/>
              <a:t>Scope</a:t>
            </a:r>
          </a:p>
          <a:p>
            <a:pPr>
              <a:lnSpc>
                <a:spcPct val="100000"/>
              </a:lnSpc>
            </a:pPr>
            <a:r>
              <a:rPr lang="en-US" sz="1800" dirty="0"/>
              <a:t>Methodology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Results</a:t>
            </a:r>
          </a:p>
          <a:p>
            <a:pPr>
              <a:lnSpc>
                <a:spcPct val="100000"/>
              </a:lnSpc>
            </a:pPr>
            <a:r>
              <a:rPr lang="en-US" sz="1800" dirty="0" smtClean="0"/>
              <a:t>Conclusions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0BC6889-0809-4105-8086-EDE6D64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608A7-E69F-4D71-96FB-E49D6C8BAC0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183563-B9C1-4A0E-8E31-41CF3C35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E695D6-692E-4FD3-8D83-2DD0E052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Outline</a:t>
            </a:r>
          </a:p>
        </p:txBody>
      </p:sp>
    </p:spTree>
    <p:extLst>
      <p:ext uri="{BB962C8B-B14F-4D97-AF65-F5344CB8AC3E}">
        <p14:creationId xmlns:p14="http://schemas.microsoft.com/office/powerpoint/2010/main" val="39964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Background of the work to be done</a:t>
            </a:r>
          </a:p>
          <a:p>
            <a:r>
              <a:rPr lang="en-US" sz="1800" dirty="0" smtClean="0"/>
              <a:t>Brief introduction to the work performed</a:t>
            </a:r>
            <a:endParaRPr lang="en-US" sz="1800" dirty="0"/>
          </a:p>
        </p:txBody>
      </p:sp>
      <p:sp>
        <p:nvSpPr>
          <p:cNvPr id="30" name="Date Placeholder 29">
            <a:extLst>
              <a:ext uri="{FF2B5EF4-FFF2-40B4-BE49-F238E27FC236}">
                <a16:creationId xmlns:a16="http://schemas.microsoft.com/office/drawing/2014/main" id="{A58F078A-4A77-476A-AEC7-0F5AEDD26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0EBBB-E805-4E09-9B9F-CFBF8FEA8C31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18F7C-BF2C-4043-8711-9D78B929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76D99-B155-4870-BCB9-DAAC3D4BB320}" type="slidenum">
              <a:rPr lang="en-US" smtClean="0"/>
              <a:t>3</a:t>
            </a:fld>
            <a:endParaRPr lang="en-US" dirty="0"/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F6819EA2-BBFC-47EA-8FBE-F09BD961C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4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3655"/>
            <a:ext cx="10515600" cy="3031853"/>
          </a:xfrm>
        </p:spPr>
        <p:txBody>
          <a:bodyPr anchor="ctr">
            <a:noAutofit/>
          </a:bodyPr>
          <a:lstStyle/>
          <a:p>
            <a:pPr marL="0" lvl="0" indent="0">
              <a:buNone/>
            </a:pPr>
            <a:r>
              <a:rPr lang="en-US" b="1" u="sng" dirty="0"/>
              <a:t>Primary Objective:</a:t>
            </a:r>
          </a:p>
          <a:p>
            <a:pPr lvl="0"/>
            <a:r>
              <a:rPr lang="en-US" sz="1600" dirty="0" smtClean="0"/>
              <a:t>[State the major objective of the project] </a:t>
            </a:r>
            <a:endParaRPr lang="en-US" sz="1600" dirty="0" smtClean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marL="0" lvl="0" indent="0">
              <a:buNone/>
            </a:pPr>
            <a:endParaRPr lang="en-US" sz="1200" dirty="0"/>
          </a:p>
          <a:p>
            <a:pPr marL="0" lvl="0" indent="0">
              <a:buNone/>
            </a:pPr>
            <a:r>
              <a:rPr lang="en-US" b="1" u="sng" dirty="0"/>
              <a:t>Secondary Objectives:</a:t>
            </a:r>
          </a:p>
          <a:p>
            <a:pPr lvl="0"/>
            <a:endParaRPr lang="en-US" sz="16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CFB0C19-26B4-4569-8211-199A54180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284B4-1C77-419F-8465-92CD6299E898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89F4-3D1E-44B6-A062-9F2BE7E4CEF1}" type="slidenum">
              <a:rPr lang="en-US" smtClean="0"/>
              <a:t>4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C8AFEE2-1F2E-481A-8BAA-FCD46778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27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What are the scopes of the project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are the limitations of the project</a:t>
            </a:r>
            <a:endParaRPr lang="en-US" dirty="0"/>
          </a:p>
          <a:p>
            <a:endParaRPr lang="en-US" sz="1400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4310C6-138D-403E-A8BA-6D4562455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87F78-C237-457F-8229-A188D0C997FB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589F4-3D1E-44B6-A062-9F2BE7E4CEF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416AE03-6F9D-42EB-9C7C-E7C76BFE4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49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List out the methodology in bullets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Provide a flowchart summarizing the work methodology</a:t>
            </a:r>
          </a:p>
          <a:p>
            <a:endParaRPr lang="en-US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3DE323CF-0AF1-478F-9CC4-62B9C748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AF333-87A9-4215-A92E-9B6AA010344F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5358FD7-8AE3-42BC-8573-6684D08A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89F350A-7A2B-40D7-A96D-B77EF5E12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16529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major findings of the project</a:t>
            </a:r>
            <a:endParaRPr lang="en-US" dirty="0"/>
          </a:p>
        </p:txBody>
      </p:sp>
      <p:sp>
        <p:nvSpPr>
          <p:cNvPr id="17" name="Date Placeholder 16">
            <a:extLst>
              <a:ext uri="{FF2B5EF4-FFF2-40B4-BE49-F238E27FC236}">
                <a16:creationId xmlns:a16="http://schemas.microsoft.com/office/drawing/2014/main" id="{3B13B769-A30F-42DF-98A2-69295260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87D6C-6C62-4B29-869B-D878E0C5EB14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A1C02FC5-5EBE-4ACB-95E9-F34E5D3A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CF4648-6883-45F8-84C9-AEECDAB02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conclusions derived by conducting the study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C2C9B-0F68-4197-9F68-F7D0FEA4D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C6D1B-AF9B-49D2-B34C-A1A1E3BE62C3}" type="datetime1">
              <a:rPr lang="en-US" smtClean="0"/>
              <a:t>2/11/2022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13698-902D-485C-80A6-A547DF0D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7AB2-19F4-4D04-AAEB-17C75BAF556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5B365977-2545-4A1E-ABAF-03F22DB6D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2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16E899A-127B-4791-A407-6AB90CC5487A}"/>
              </a:ext>
            </a:extLst>
          </p:cNvPr>
          <p:cNvSpPr txBox="1"/>
          <p:nvPr/>
        </p:nvSpPr>
        <p:spPr>
          <a:xfrm>
            <a:off x="1045029" y="1103086"/>
            <a:ext cx="1010194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dirty="0">
                <a:solidFill>
                  <a:schemeClr val="accent1">
                    <a:lumMod val="75000"/>
                  </a:schemeClr>
                </a:solidFill>
                <a:latin typeface="Edwardian Script ITC" panose="030303020407070D0804" pitchFamily="66" charset="0"/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20241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ck Mechanics Lab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_2.pptx" id="{DEE62484-CD00-477D-B4F7-B89ABFB28262}" vid="{8BCC3198-34A8-4B17-890F-D1894EDF0B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aft_2.pptx" id="{DEE62484-CD00-477D-B4F7-B89ABFB28262}" vid="{4854B926-3222-4563-9542-0B2F97C5102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2892</TotalTime>
  <Words>220</Words>
  <Application>Microsoft Office PowerPoint</Application>
  <PresentationFormat>Widescreen</PresentationFormat>
  <Paragraphs>62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Century</vt:lpstr>
      <vt:lpstr>Edwardian Script ITC</vt:lpstr>
      <vt:lpstr>Times New Roman</vt:lpstr>
      <vt:lpstr>Rock Mechanics Lab</vt:lpstr>
      <vt:lpstr>Office Theme</vt:lpstr>
      <vt:lpstr>[Title of Project]</vt:lpstr>
      <vt:lpstr>Presentation Outline</vt:lpstr>
      <vt:lpstr>Introduction</vt:lpstr>
      <vt:lpstr>Objectives</vt:lpstr>
      <vt:lpstr>Scope</vt:lpstr>
      <vt:lpstr>Methodology</vt:lpstr>
      <vt:lpstr>Results</vt:lpstr>
      <vt:lpstr>Conclusions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Modeling for Analysis and Design of Tunnel in Weak Ground Conditions</dc:title>
  <dc:creator>Nepal Telecom</dc:creator>
  <cp:lastModifiedBy>Sujan Karki</cp:lastModifiedBy>
  <cp:revision>344</cp:revision>
  <dcterms:created xsi:type="dcterms:W3CDTF">2021-05-18T07:51:52Z</dcterms:created>
  <dcterms:modified xsi:type="dcterms:W3CDTF">2022-02-11T09:09:48Z</dcterms:modified>
</cp:coreProperties>
</file>